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8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63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47" r:id="rId20"/>
    <p:sldId id="364" r:id="rId21"/>
    <p:sldId id="365" r:id="rId22"/>
    <p:sldId id="366" r:id="rId23"/>
    <p:sldId id="367" r:id="rId24"/>
    <p:sldId id="369" r:id="rId25"/>
    <p:sldId id="371" r:id="rId26"/>
    <p:sldId id="372" r:id="rId27"/>
    <p:sldId id="284" r:id="rId28"/>
    <p:sldId id="370" r:id="rId2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CC00"/>
    <a:srgbClr val="0000FF"/>
    <a:srgbClr val="3333CC"/>
    <a:srgbClr val="993300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43" d="100"/>
          <a:sy n="43" d="100"/>
        </p:scale>
        <p:origin x="12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E:\Borders\BorderLandscape\BDRLC032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New%20folder/C10.jpg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New%20folder/C9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New%20folder/C8.jpg" TargetMode="External"/><Relationship Id="rId5" Type="http://schemas.openxmlformats.org/officeDocument/2006/relationships/hyperlink" Target="New%20folder/C7.jpg" TargetMode="Externa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New%20folder/C6.jpg" TargetMode="External"/><Relationship Id="rId3" Type="http://schemas.openxmlformats.org/officeDocument/2006/relationships/oleObject" Target="../embeddings/oleObject3.bin"/><Relationship Id="rId7" Type="http://schemas.openxmlformats.org/officeDocument/2006/relationships/hyperlink" Target="New%20folder/C5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New%20folder/C4.jpg" TargetMode="External"/><Relationship Id="rId5" Type="http://schemas.openxmlformats.org/officeDocument/2006/relationships/hyperlink" Target="New%20folder/C3.jpg" TargetMode="Externa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11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Movies\23-3-v2.avi" TargetMode="External"/><Relationship Id="rId1" Type="http://schemas.openxmlformats.org/officeDocument/2006/relationships/video" Target="file:///E:\Movies\23-3-v1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Movies\23-3-v4.avi" TargetMode="External"/><Relationship Id="rId1" Type="http://schemas.openxmlformats.org/officeDocument/2006/relationships/video" Target="file:///E:\Movies\23-3-v3.avi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Movies\23-3-v6.avi" TargetMode="External"/><Relationship Id="rId1" Type="http://schemas.openxmlformats.org/officeDocument/2006/relationships/video" Target="file:///E:\Movies\23-3-v5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ENGINEER\Desktop\002170196e1c0f08958a42.jpg"/>
          <p:cNvPicPr>
            <a:picLocks noChangeAspect="1" noChangeArrowheads="1"/>
          </p:cNvPicPr>
          <p:nvPr/>
        </p:nvPicPr>
        <p:blipFill>
          <a:blip r:embed="rId2" cstate="print">
            <a:lum bright="51000"/>
          </a:blip>
          <a:srcRect t="7317" b="21951"/>
          <a:stretch>
            <a:fillRect/>
          </a:stretch>
        </p:blipFill>
        <p:spPr bwMode="auto">
          <a:xfrm>
            <a:off x="3635896" y="3789040"/>
            <a:ext cx="8352928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UI Semibold" pitchFamily="34" charset="0"/>
              </a:rPr>
              <a:t>Traffic Engineering</a:t>
            </a:r>
            <a:endParaRPr lang="ar-IQ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egoe UI Semi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844824"/>
            <a:ext cx="61926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University of </a:t>
            </a:r>
            <a:r>
              <a:rPr lang="en-US" sz="2400" b="1" dirty="0" err="1" smtClean="0">
                <a:solidFill>
                  <a:srgbClr val="FF0000"/>
                </a:solidFill>
                <a:latin typeface="Lucida Calligraphy" pitchFamily="66" charset="0"/>
              </a:rPr>
              <a:t>Diyala</a:t>
            </a:r>
            <a:endParaRPr lang="en-US" sz="24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College of Engineering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Civil Engineering Department</a:t>
            </a:r>
            <a:endParaRPr lang="ar-IQ" sz="24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443765"/>
            <a:ext cx="6624736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640"/>
            <a:ext cx="387638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Calculating LOS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5365" t="23121" r="13357" b="12413"/>
          <a:stretch>
            <a:fillRect/>
          </a:stretch>
        </p:blipFill>
        <p:spPr bwMode="auto">
          <a:xfrm>
            <a:off x="611560" y="980728"/>
            <a:ext cx="81369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1784" y="188640"/>
            <a:ext cx="5902424" cy="6675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Determining Flow Rate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Vrind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052736"/>
            <a:ext cx="7772400" cy="4919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Adjust hourly volumes to get pc/</a:t>
            </a:r>
            <a:r>
              <a:rPr lang="en-US" sz="2800" dirty="0" err="1" smtClean="0">
                <a:solidFill>
                  <a:srgbClr val="3333CC"/>
                </a:solidFill>
                <a:latin typeface="Comic Sans MS" pitchFamily="66" charset="0"/>
              </a:rPr>
              <a:t>ln</a:t>
            </a: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/hr</a:t>
            </a: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2627784" y="1844824"/>
          <a:ext cx="39004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9" name="Equation" r:id="rId3" imgW="1549080" imgH="444240" progId="Equation.3">
                  <p:embed/>
                </p:oleObj>
              </mc:Choice>
              <mc:Fallback>
                <p:oleObj name="Equation" r:id="rId3" imgW="15490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44824"/>
                        <a:ext cx="3900487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683568" y="3300759"/>
          <a:ext cx="7975848" cy="2962656"/>
        </p:xfrm>
        <a:graphic>
          <a:graphicData uri="http://schemas.openxmlformats.org/drawingml/2006/table">
            <a:tbl>
              <a:tblPr/>
              <a:tblGrid>
                <a:gridCol w="1329308"/>
                <a:gridCol w="317222"/>
                <a:gridCol w="6329318"/>
              </a:tblGrid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Vp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15-minute passenger-car equivalent flow rate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hourly volume (veh/hr)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PHF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peak hour factor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number of lanes in one direction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fHV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heavy-vehicle adjustment factor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driver population adjustment factor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(Urban=1.0 , Rural = 0.85)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41176"/>
            <a:ext cx="7846640" cy="7395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Heavy Vehicle Adjustment (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fHV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)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1259632" y="1268760"/>
          <a:ext cx="690203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3" name="Equation" r:id="rId3" imgW="1968480" imgH="431640" progId="Equation.3">
                  <p:embed/>
                </p:oleObj>
              </mc:Choice>
              <mc:Fallback>
                <p:oleObj name="Equation" r:id="rId3" imgW="1968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68760"/>
                        <a:ext cx="6902030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683568" y="2996112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PT:</a:t>
            </a:r>
            <a:r>
              <a:rPr lang="en-US" sz="2400" dirty="0" smtClean="0">
                <a:latin typeface="Comic Sans MS" pitchFamily="66" charset="0"/>
              </a:rPr>
              <a:t>	percent of trucks and buses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PR:</a:t>
            </a:r>
            <a:r>
              <a:rPr lang="en-US" sz="2400" dirty="0" smtClean="0">
                <a:latin typeface="Comic Sans MS" pitchFamily="66" charset="0"/>
              </a:rPr>
              <a:t>	percent of recreational vehicles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ET &amp; ER:</a:t>
            </a:r>
            <a:r>
              <a:rPr lang="en-US" sz="2400" dirty="0" smtClean="0">
                <a:latin typeface="Comic Sans MS" pitchFamily="66" charset="0"/>
              </a:rPr>
              <a:t>	adjustment factors</a:t>
            </a:r>
          </a:p>
        </p:txBody>
      </p:sp>
      <p:sp>
        <p:nvSpPr>
          <p:cNvPr id="5" name="Rectangle 4">
            <a:hlinkClick r:id="rId5" action="ppaction://hlinkfile"/>
          </p:cNvPr>
          <p:cNvSpPr/>
          <p:nvPr/>
        </p:nvSpPr>
        <p:spPr>
          <a:xfrm>
            <a:off x="3460251" y="4869160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(Table C.7)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hlinkClick r:id="rId6" action="ppaction://hlinkfile"/>
          </p:cNvPr>
          <p:cNvSpPr/>
          <p:nvPr/>
        </p:nvSpPr>
        <p:spPr>
          <a:xfrm>
            <a:off x="3460251" y="5333146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(Table C.8)</a:t>
            </a:r>
            <a:endParaRPr lang="ar-IQ" sz="2000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3460251" y="5805264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CC00"/>
                </a:solidFill>
                <a:latin typeface="Comic Sans MS" pitchFamily="66" charset="0"/>
              </a:rPr>
              <a:t>(Table C.9)</a:t>
            </a:r>
            <a:endParaRPr lang="ar-IQ" sz="2000" dirty="0">
              <a:solidFill>
                <a:srgbClr val="00CC00"/>
              </a:solidFill>
            </a:endParaRPr>
          </a:p>
        </p:txBody>
      </p:sp>
      <p:sp>
        <p:nvSpPr>
          <p:cNvPr id="8" name="Rectangle 7">
            <a:hlinkClick r:id="rId8" action="ppaction://hlinkfile"/>
          </p:cNvPr>
          <p:cNvSpPr/>
          <p:nvPr/>
        </p:nvSpPr>
        <p:spPr>
          <a:xfrm>
            <a:off x="3491880" y="6237312"/>
            <a:ext cx="161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990099"/>
                </a:solidFill>
                <a:latin typeface="Comic Sans MS" pitchFamily="66" charset="0"/>
              </a:rPr>
              <a:t>(Table C.10)</a:t>
            </a:r>
            <a:endParaRPr lang="ar-IQ" sz="20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1784" y="188640"/>
            <a:ext cx="7558608" cy="6675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Determining Free-flow Speed (FSS)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Vrinda" pitchFamily="34" charset="0"/>
            </a:endParaRPr>
          </a:p>
        </p:txBody>
      </p:sp>
      <p:graphicFrame>
        <p:nvGraphicFramePr>
          <p:cNvPr id="216065" name="Object 1"/>
          <p:cNvGraphicFramePr>
            <a:graphicFrameLocks noChangeAspect="1"/>
          </p:cNvGraphicFramePr>
          <p:nvPr/>
        </p:nvGraphicFramePr>
        <p:xfrm>
          <a:off x="755073" y="1124744"/>
          <a:ext cx="7849375" cy="81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8" name="Equation" r:id="rId3" imgW="2197080" imgH="228600" progId="Equation.3">
                  <p:embed/>
                </p:oleObj>
              </mc:Choice>
              <mc:Fallback>
                <p:oleObj name="Equation" r:id="rId3" imgW="219708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73" y="1124744"/>
                        <a:ext cx="7849375" cy="815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Group 56"/>
          <p:cNvGraphicFramePr>
            <a:graphicFrameLocks noGrp="1"/>
          </p:cNvGraphicFramePr>
          <p:nvPr/>
        </p:nvGraphicFramePr>
        <p:xfrm>
          <a:off x="683568" y="2355680"/>
          <a:ext cx="8064896" cy="4169664"/>
        </p:xfrm>
        <a:graphic>
          <a:graphicData uri="http://schemas.openxmlformats.org/drawingml/2006/table">
            <a:tbl>
              <a:tblPr/>
              <a:tblGrid>
                <a:gridCol w="936104"/>
                <a:gridCol w="288032"/>
                <a:gridCol w="684076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FFS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free-flow speed (km/hr)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BFFS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base free-flow speed,</a:t>
                      </a:r>
                      <a:r>
                        <a:rPr lang="en-US" sz="2200" kern="1200" dirty="0" smtClean="0">
                          <a:solidFill>
                            <a:srgbClr val="00CC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1110 (urban), </a:t>
                      </a:r>
                      <a:r>
                        <a:rPr lang="en-US" sz="2200" kern="1200" dirty="0" smtClean="0">
                          <a:solidFill>
                            <a:srgbClr val="3333CC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20 (rural)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fLW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adjustment for lane width (km/hr)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2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fLC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adjustment for right-shoulder clearance (km/hr)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2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adjustment for number of lanes (Km/hr)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2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fID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adjustment for interchange density (Km/hr)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2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>
            <a:hlinkClick r:id="rId5" action="ppaction://hlinkfile"/>
          </p:cNvPr>
          <p:cNvSpPr/>
          <p:nvPr/>
        </p:nvSpPr>
        <p:spPr>
          <a:xfrm>
            <a:off x="3131840" y="3573016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(Table C.3)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hlinkClick r:id="rId6" action="ppaction://hlinkfile"/>
          </p:cNvPr>
          <p:cNvSpPr/>
          <p:nvPr/>
        </p:nvSpPr>
        <p:spPr>
          <a:xfrm>
            <a:off x="3131840" y="4397042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(Table C.4)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3131840" y="5229200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(Table C.5)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8" action="ppaction://hlinkfile"/>
          </p:cNvPr>
          <p:cNvSpPr/>
          <p:nvPr/>
        </p:nvSpPr>
        <p:spPr>
          <a:xfrm>
            <a:off x="3131840" y="6021288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(Table C.6)</a:t>
            </a:r>
            <a:endParaRPr lang="ar-IQ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5840" y="188640"/>
            <a:ext cx="7342584" cy="1224136"/>
          </a:xfrm>
          <a:prstGeom prst="rect">
            <a:avLst/>
          </a:prstGeom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Determine the Avg. Speed (S) and Density (D)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Vrinda" pitchFamily="34" charset="0"/>
            </a:endParaRPr>
          </a:p>
        </p:txBody>
      </p:sp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611560" y="1413645"/>
            <a:ext cx="8100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Comic Sans MS" pitchFamily="66" charset="0"/>
              </a:rPr>
              <a:t>Using the 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flow rate (</a:t>
            </a:r>
            <a:r>
              <a:rPr lang="en-US" sz="2800" dirty="0" err="1" smtClean="0">
                <a:solidFill>
                  <a:srgbClr val="0000FF"/>
                </a:solidFill>
                <a:latin typeface="Comic Sans MS" pitchFamily="66" charset="0"/>
              </a:rPr>
              <a:t>Vp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free- flow speed (FFS) </a:t>
            </a:r>
            <a:r>
              <a:rPr lang="en-US" sz="2800" dirty="0" smtClean="0">
                <a:latin typeface="Comic Sans MS" pitchFamily="66" charset="0"/>
              </a:rPr>
              <a:t>to calculate avg. speed (S) using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Comic Sans MS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Comic Sans MS" pitchFamily="66" charset="0"/>
              </a:rPr>
              <a:t>Then, calculate the </a:t>
            </a:r>
            <a:r>
              <a:rPr lang="en-US" sz="2800" dirty="0" smtClean="0">
                <a:solidFill>
                  <a:srgbClr val="00CC00"/>
                </a:solidFill>
                <a:latin typeface="Comic Sans MS" pitchFamily="66" charset="0"/>
              </a:rPr>
              <a:t>Density</a:t>
            </a:r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3851920" y="4293095"/>
          <a:ext cx="1575449" cy="136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5" name="Equation" r:id="rId3" imgW="482400" imgH="419040" progId="Equation.3">
                  <p:embed/>
                </p:oleObj>
              </mc:Choice>
              <mc:Fallback>
                <p:oleObj name="Equation" r:id="rId3" imgW="4824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93095"/>
                        <a:ext cx="1575449" cy="1368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7092280" y="2308810"/>
            <a:ext cx="1545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(Figure C.1)</a:t>
            </a:r>
            <a:endParaRPr lang="ar-IQ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1784" y="97160"/>
            <a:ext cx="3814192" cy="6675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Determine LOS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Vrinda" pitchFamily="34" charset="0"/>
            </a:endParaRPr>
          </a:p>
        </p:txBody>
      </p:sp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757" y="697717"/>
            <a:ext cx="7108651" cy="589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1784" y="188640"/>
            <a:ext cx="3814192" cy="6675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Example-4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Vrinda" pitchFamily="34" charset="0"/>
            </a:endParaRPr>
          </a:p>
        </p:txBody>
      </p:sp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755576" y="723789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A six-lane urban freeway (3-lanes in each direction) is on rolling terrain with 3.6 m lanes, obstructions 0.6 m from the right edge of the traveled pavement, and 0.4 interchange per km. a directional weekday peak-hour volume of 2200 </a:t>
            </a:r>
            <a:r>
              <a:rPr lang="en-US" sz="2800" dirty="0" err="1" smtClean="0">
                <a:latin typeface="Comic Sans MS" pitchFamily="66" charset="0"/>
              </a:rPr>
              <a:t>vehs</a:t>
            </a:r>
            <a:r>
              <a:rPr lang="en-US" sz="2800" dirty="0" smtClean="0">
                <a:latin typeface="Comic Sans MS" pitchFamily="66" charset="0"/>
              </a:rPr>
              <a:t> is observed, with 700 </a:t>
            </a:r>
            <a:r>
              <a:rPr lang="en-US" sz="2800" dirty="0" err="1" smtClean="0">
                <a:latin typeface="Comic Sans MS" pitchFamily="66" charset="0"/>
              </a:rPr>
              <a:t>vehs</a:t>
            </a:r>
            <a:r>
              <a:rPr lang="en-US" sz="2800" dirty="0" smtClean="0">
                <a:latin typeface="Comic Sans MS" pitchFamily="66" charset="0"/>
              </a:rPr>
              <a:t> arriving in the most congested 15-min period. If the traffic stream has 15% large trucks and buses and no recreational </a:t>
            </a:r>
            <a:r>
              <a:rPr lang="en-US" sz="2800" dirty="0" err="1" smtClean="0">
                <a:latin typeface="Comic Sans MS" pitchFamily="66" charset="0"/>
              </a:rPr>
              <a:t>vehs</a:t>
            </a:r>
            <a:r>
              <a:rPr lang="en-US" sz="2800" dirty="0" smtClean="0">
                <a:latin typeface="Comic Sans MS" pitchFamily="66" charset="0"/>
              </a:rPr>
              <a:t>, determine LOS?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1784" y="188640"/>
            <a:ext cx="3814192" cy="6675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Example-5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Vrinda" pitchFamily="34" charset="0"/>
            </a:endParaRPr>
          </a:p>
        </p:txBody>
      </p:sp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683568" y="692696"/>
            <a:ext cx="8100392" cy="583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A rural freeway has an ideal free-flow speed of 120 km/hr and two-lanes 3.6 m in each direction, with right shoulder lateral clearance of 1.2 m. Interchange are spaced approximately 5 km apart. Traffic consists of 10% trucks &amp; buses and 8% recreational </a:t>
            </a:r>
            <a:r>
              <a:rPr lang="en-US" sz="2800" dirty="0" err="1" smtClean="0">
                <a:latin typeface="Comic Sans MS" pitchFamily="66" charset="0"/>
              </a:rPr>
              <a:t>vehs</a:t>
            </a:r>
            <a:r>
              <a:rPr lang="en-US" sz="2800" dirty="0" smtClean="0">
                <a:latin typeface="Comic Sans MS" pitchFamily="66" charset="0"/>
              </a:rPr>
              <a:t>. If the maximum 15-min flow rate is 1760 </a:t>
            </a:r>
            <a:r>
              <a:rPr lang="en-US" sz="2800" dirty="0" err="1" smtClean="0">
                <a:latin typeface="Comic Sans MS" pitchFamily="66" charset="0"/>
              </a:rPr>
              <a:t>veh</a:t>
            </a:r>
            <a:r>
              <a:rPr lang="en-US" sz="2800" dirty="0" smtClean="0">
                <a:latin typeface="Comic Sans MS" pitchFamily="66" charset="0"/>
              </a:rPr>
              <a:t>/hr, what is the level of service on a 1.7 km long 3.1% upgrade?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539552" y="1136933"/>
            <a:ext cx="8244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urban freeway has four 3.5 m lanes in one direction and a traffic stream composed of 10 percent trucks and buses (recreational vehicles are negligible). The peak hour factor is 0.92. There are no lateral obstructions. Base free-flow speed is 110 km/hr. Interchange density is 0.63 per one km. What is the maximum hourly volume at level of service D on a 3 percent upgrade, 2 km long?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1784" y="188640"/>
            <a:ext cx="3814192" cy="6675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H.W-2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8256917" cy="61926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260648"/>
            <a:ext cx="81369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Freeway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43" y="692697"/>
            <a:ext cx="596686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1124744"/>
            <a:ext cx="6912768" cy="194421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068960"/>
            <a:ext cx="66967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6336704" cy="61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43" y="548680"/>
            <a:ext cx="578091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8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78" y="1447628"/>
            <a:ext cx="677324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82" y="183351"/>
            <a:ext cx="4725435" cy="62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12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7766699" cy="44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4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weddingsbydon.com/108-wedding-planner/RedRoseThankYou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708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9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محاضرات\مرحلة رابعة مرور\المصادر\I-80_Eastshore_F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262712"/>
            <a:ext cx="8199924" cy="37423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422108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A freeway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a divided highway with full access control and 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two or more lanes </a:t>
            </a:r>
            <a:r>
              <a:rPr lang="en-US" sz="2800" dirty="0" smtClean="0">
                <a:latin typeface="Comic Sans MS" pitchFamily="66" charset="0"/>
              </a:rPr>
              <a:t>in each direction for the exclusive use of moving traffic</a:t>
            </a:r>
            <a:r>
              <a:rPr lang="en-US" dirty="0" smtClean="0">
                <a:solidFill>
                  <a:srgbClr val="0000FF"/>
                </a:solidFill>
                <a:latin typeface="Vijaya" pitchFamily="34" charset="0"/>
                <a:ea typeface="TimesTen-Roman" charset="-120"/>
                <a:cs typeface="Vijay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12820"/>
          <a:stretch>
            <a:fillRect/>
          </a:stretch>
        </p:blipFill>
        <p:spPr bwMode="auto">
          <a:xfrm>
            <a:off x="755576" y="1484784"/>
            <a:ext cx="78541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576" y="414908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A freeway is composed of three elements:</a:t>
            </a:r>
          </a:p>
          <a:p>
            <a:pPr indent="-514350" algn="justLow" rt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 Basic freeway sections. </a:t>
            </a:r>
          </a:p>
          <a:p>
            <a:pPr indent="-514350" algn="justLow" rt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Weaving areas.</a:t>
            </a:r>
          </a:p>
          <a:p>
            <a:pPr indent="-514350" algn="justLow" rt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 Ramp junctions.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07704" y="1484784"/>
            <a:ext cx="0" cy="16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419872" y="1484784"/>
            <a:ext cx="0" cy="16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156176" y="1484968"/>
            <a:ext cx="0" cy="16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884368" y="1484968"/>
            <a:ext cx="0" cy="165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8-Point Star 12"/>
          <p:cNvSpPr/>
          <p:nvPr/>
        </p:nvSpPr>
        <p:spPr bwMode="auto">
          <a:xfrm>
            <a:off x="2267744" y="1052736"/>
            <a:ext cx="648072" cy="576064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8-Point Star 13"/>
          <p:cNvSpPr/>
          <p:nvPr/>
        </p:nvSpPr>
        <p:spPr bwMode="auto">
          <a:xfrm>
            <a:off x="4427984" y="1052736"/>
            <a:ext cx="648072" cy="576064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8-Point Star 14"/>
          <p:cNvSpPr/>
          <p:nvPr/>
        </p:nvSpPr>
        <p:spPr bwMode="auto">
          <a:xfrm>
            <a:off x="6732240" y="1052736"/>
            <a:ext cx="648072" cy="576064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endParaRPr kumimoji="0" lang="ar-IQ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-27384"/>
            <a:ext cx="425469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Freeway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39" y="54640"/>
            <a:ext cx="53303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Basic Freeway Section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lum contrast="20000"/>
          </a:blip>
          <a:srcRect l="36569" t="31503" r="22758" b="27443"/>
          <a:stretch>
            <a:fillRect/>
          </a:stretch>
        </p:blipFill>
        <p:spPr bwMode="auto">
          <a:xfrm>
            <a:off x="827584" y="980728"/>
            <a:ext cx="79208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4996333"/>
            <a:ext cx="7848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Basic freeway section: </a:t>
            </a:r>
            <a:r>
              <a:rPr lang="en-US" sz="2800" dirty="0" smtClean="0">
                <a:latin typeface="Comic Sans MS" pitchFamily="66" charset="0"/>
              </a:rPr>
              <a:t>is outside of the influence area of ramps or weaving areas of the highway.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214" y="54640"/>
            <a:ext cx="396935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Basic Conditions</a:t>
            </a:r>
          </a:p>
        </p:txBody>
      </p:sp>
      <p:sp>
        <p:nvSpPr>
          <p:cNvPr id="206849" name="Rectangle 1"/>
          <p:cNvSpPr>
            <a:spLocks noChangeArrowheads="1"/>
          </p:cNvSpPr>
          <p:nvPr/>
        </p:nvSpPr>
        <p:spPr bwMode="auto">
          <a:xfrm>
            <a:off x="755576" y="974333"/>
            <a:ext cx="7920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Low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Lanes are 3.6 m wide</a:t>
            </a:r>
          </a:p>
          <a:p>
            <a:pPr marL="514350" marR="0" lvl="0" indent="-51435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latin typeface="Comic Sans MS" pitchFamily="66" charset="0"/>
              </a:rPr>
              <a:t>Lateral clearance between the edge of a right lane and an obstacle is 1.8m or greater</a:t>
            </a:r>
          </a:p>
          <a:p>
            <a:pPr marL="514350" marR="0" lvl="0" indent="-51435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All passenger cars in the traffic stream</a:t>
            </a:r>
          </a:p>
          <a:p>
            <a:pPr marL="514350" marR="0" lvl="0" indent="-51435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latin typeface="Comic Sans MS" pitchFamily="66" charset="0"/>
              </a:rPr>
              <a:t>Urban freeways are five lanes in each direction</a:t>
            </a:r>
          </a:p>
          <a:p>
            <a:pPr marL="514350" marR="0" lvl="0" indent="-51435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Interchanges spacing of 3 km or greater</a:t>
            </a:r>
          </a:p>
          <a:p>
            <a:pPr marL="514350" marR="0" lvl="0" indent="-51435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latin typeface="Comic Sans MS" pitchFamily="66" charset="0"/>
              </a:rPr>
              <a:t>Level terrain, with grades no greater than 2%</a:t>
            </a:r>
          </a:p>
          <a:p>
            <a:pPr marL="514350" marR="0" lvl="0" indent="-514350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Driver population composed primarily of regular users of the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016" y="54640"/>
            <a:ext cx="375776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Level of Service</a:t>
            </a:r>
          </a:p>
        </p:txBody>
      </p:sp>
      <p:pic>
        <p:nvPicPr>
          <p:cNvPr id="3" name="23-3-v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62726"/>
            <a:ext cx="3384376" cy="2538282"/>
          </a:xfrm>
          <a:prstGeom prst="rect">
            <a:avLst/>
          </a:prstGeom>
          <a:noFill/>
        </p:spPr>
      </p:pic>
      <p:pic>
        <p:nvPicPr>
          <p:cNvPr id="4" name="23-3-v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3951312"/>
            <a:ext cx="3432043" cy="257403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024136"/>
            <a:ext cx="4419600" cy="5573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u="sng" dirty="0" smtClean="0">
                <a:solidFill>
                  <a:srgbClr val="0000FF"/>
                </a:solidFill>
                <a:latin typeface="Comic Sans MS" pitchFamily="66" charset="0"/>
              </a:rPr>
              <a:t>LOS 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Free-flow operation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u="sng" dirty="0" smtClean="0">
                <a:solidFill>
                  <a:srgbClr val="0000FF"/>
                </a:solidFill>
                <a:latin typeface="Comic Sans MS" pitchFamily="66" charset="0"/>
              </a:rPr>
              <a:t>LOS 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Reasonably free flow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Ability to maneuver is only slightly restricted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Effects of minor incidents still easily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016" y="54640"/>
            <a:ext cx="375776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Level of Service</a:t>
            </a:r>
          </a:p>
        </p:txBody>
      </p:sp>
      <p:pic>
        <p:nvPicPr>
          <p:cNvPr id="3" name="23-3-v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3456384" cy="2592288"/>
          </a:xfrm>
          <a:prstGeom prst="rect">
            <a:avLst/>
          </a:prstGeom>
          <a:noFill/>
        </p:spPr>
      </p:pic>
      <p:pic>
        <p:nvPicPr>
          <p:cNvPr id="4" name="23-3-v4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3456384" cy="2592288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124744"/>
            <a:ext cx="5328592" cy="54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200" b="1" u="sng" dirty="0" smtClean="0">
                <a:solidFill>
                  <a:srgbClr val="0000FF"/>
                </a:solidFill>
                <a:latin typeface="Comic Sans MS" pitchFamily="66" charset="0"/>
              </a:rPr>
              <a:t>LOS 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Speeds at or near FFS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Freedom to maneuver is noticeably restricted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Queues may form behind any significant blockage.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2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200" b="1" u="sng" dirty="0" smtClean="0">
                <a:solidFill>
                  <a:srgbClr val="0000FF"/>
                </a:solidFill>
                <a:latin typeface="Comic Sans MS" pitchFamily="66" charset="0"/>
              </a:rPr>
              <a:t>LOS 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Speeds decline slightly with increasing flows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Density increases more quickly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Freedom to maneuver is more noticeably limited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Minor incidents create queuing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016" y="54640"/>
            <a:ext cx="375776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Level of Service</a:t>
            </a:r>
          </a:p>
        </p:txBody>
      </p:sp>
      <p:pic>
        <p:nvPicPr>
          <p:cNvPr id="3" name="23-3-v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3" y="1124744"/>
            <a:ext cx="3360373" cy="2520280"/>
          </a:xfrm>
          <a:prstGeom prst="rect">
            <a:avLst/>
          </a:prstGeom>
          <a:noFill/>
        </p:spPr>
      </p:pic>
      <p:pic>
        <p:nvPicPr>
          <p:cNvPr id="4" name="23-3-v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3933056"/>
            <a:ext cx="3360373" cy="252028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068288"/>
            <a:ext cx="504056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b="1" u="sng" dirty="0" smtClean="0">
                <a:solidFill>
                  <a:srgbClr val="0000FF"/>
                </a:solidFill>
                <a:latin typeface="Comic Sans MS" pitchFamily="66" charset="0"/>
              </a:rPr>
              <a:t>LOS 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dirty="0" smtClean="0">
                <a:latin typeface="Comic Sans MS" pitchFamily="66" charset="0"/>
              </a:rPr>
              <a:t>Operation near or at capacity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dirty="0" smtClean="0">
                <a:latin typeface="Comic Sans MS" pitchFamily="66" charset="0"/>
              </a:rPr>
              <a:t>No usable gaps in the traffic stream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dirty="0" smtClean="0">
                <a:latin typeface="Comic Sans MS" pitchFamily="66" charset="0"/>
              </a:rPr>
              <a:t>Operations extremely volatile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dirty="0" smtClean="0">
                <a:latin typeface="Comic Sans MS" pitchFamily="66" charset="0"/>
              </a:rPr>
              <a:t>Any disruption causes queuing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3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b="1" u="sng" dirty="0" smtClean="0">
                <a:solidFill>
                  <a:srgbClr val="0000FF"/>
                </a:solidFill>
                <a:latin typeface="Comic Sans MS" pitchFamily="66" charset="0"/>
              </a:rPr>
              <a:t>LOS F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dirty="0" smtClean="0">
                <a:latin typeface="Comic Sans MS" pitchFamily="66" charset="0"/>
              </a:rPr>
              <a:t>Breakdown in flow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dirty="0" smtClean="0">
                <a:latin typeface="Comic Sans MS" pitchFamily="66" charset="0"/>
              </a:rPr>
              <a:t>Queues form behind </a:t>
            </a:r>
            <a:br>
              <a:rPr lang="en-US" sz="2300" dirty="0" smtClean="0">
                <a:latin typeface="Comic Sans MS" pitchFamily="66" charset="0"/>
              </a:rPr>
            </a:br>
            <a:r>
              <a:rPr lang="en-US" sz="2300" dirty="0" smtClean="0">
                <a:latin typeface="Comic Sans MS" pitchFamily="66" charset="0"/>
              </a:rPr>
              <a:t>breakdown points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dirty="0" smtClean="0">
                <a:latin typeface="Comic Sans MS" pitchFamily="66" charset="0"/>
              </a:rPr>
              <a:t>Demand &gt; capacity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Notebook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2423</TotalTime>
  <Words>696</Words>
  <Application>Microsoft Office PowerPoint</Application>
  <PresentationFormat>عرض على الشاشة (3:4)‏</PresentationFormat>
  <Paragraphs>123</Paragraphs>
  <Slides>28</Slides>
  <Notes>0</Notes>
  <HiddenSlides>0</HiddenSlides>
  <MMClips>6</MMClips>
  <ScaleCrop>false</ScaleCrop>
  <HeadingPairs>
    <vt:vector size="8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1" baseType="lpstr">
      <vt:lpstr>Arial</vt:lpstr>
      <vt:lpstr>Calibri</vt:lpstr>
      <vt:lpstr>Comic Sans MS</vt:lpstr>
      <vt:lpstr>Freestyle Script</vt:lpstr>
      <vt:lpstr>Lucida Calligraphy</vt:lpstr>
      <vt:lpstr>Segoe Print</vt:lpstr>
      <vt:lpstr>Segoe UI Semibold</vt:lpstr>
      <vt:lpstr>Times New Roman</vt:lpstr>
      <vt:lpstr>TimesTen-Roman</vt:lpstr>
      <vt:lpstr>Vijaya</vt:lpstr>
      <vt:lpstr>Vrinda</vt:lpstr>
      <vt:lpstr>Notebook</vt:lpstr>
      <vt:lpstr>Equation</vt:lpstr>
      <vt:lpstr>Traffic Engineering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FLOW CHARACTERISTICS</dc:title>
  <dc:creator>ENGINEER</dc:creator>
  <cp:lastModifiedBy>dr.ali</cp:lastModifiedBy>
  <cp:revision>248</cp:revision>
  <dcterms:created xsi:type="dcterms:W3CDTF">2013-10-26T19:20:04Z</dcterms:created>
  <dcterms:modified xsi:type="dcterms:W3CDTF">2018-03-20T02:07:32Z</dcterms:modified>
</cp:coreProperties>
</file>